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4"/>
  </p:notesMasterIdLst>
  <p:sldIdLst>
    <p:sldId id="256" r:id="rId2"/>
    <p:sldId id="258" r:id="rId3"/>
    <p:sldId id="257" r:id="rId4"/>
    <p:sldId id="259" r:id="rId5"/>
    <p:sldId id="260" r:id="rId6"/>
    <p:sldId id="262" r:id="rId7"/>
    <p:sldId id="263" r:id="rId8"/>
    <p:sldId id="264" r:id="rId9"/>
    <p:sldId id="267" r:id="rId10"/>
    <p:sldId id="269" r:id="rId11"/>
    <p:sldId id="270" r:id="rId12"/>
    <p:sldId id="275" r:id="rId13"/>
    <p:sldId id="278" r:id="rId14"/>
    <p:sldId id="280" r:id="rId15"/>
    <p:sldId id="276" r:id="rId16"/>
    <p:sldId id="282" r:id="rId17"/>
    <p:sldId id="295" r:id="rId18"/>
    <p:sldId id="296" r:id="rId19"/>
    <p:sldId id="297" r:id="rId20"/>
    <p:sldId id="298" r:id="rId21"/>
    <p:sldId id="299" r:id="rId22"/>
    <p:sldId id="301" r:id="rId23"/>
    <p:sldId id="293" r:id="rId24"/>
    <p:sldId id="292" r:id="rId25"/>
    <p:sldId id="305" r:id="rId26"/>
    <p:sldId id="291" r:id="rId27"/>
    <p:sldId id="306" r:id="rId28"/>
    <p:sldId id="346" r:id="rId29"/>
    <p:sldId id="347" r:id="rId30"/>
    <p:sldId id="348" r:id="rId31"/>
    <p:sldId id="350" r:id="rId32"/>
    <p:sldId id="351" r:id="rId33"/>
    <p:sldId id="311" r:id="rId34"/>
    <p:sldId id="312" r:id="rId35"/>
    <p:sldId id="313" r:id="rId36"/>
    <p:sldId id="314" r:id="rId37"/>
    <p:sldId id="315" r:id="rId38"/>
    <p:sldId id="316" r:id="rId39"/>
    <p:sldId id="317" r:id="rId40"/>
    <p:sldId id="322" r:id="rId41"/>
    <p:sldId id="325" r:id="rId42"/>
    <p:sldId id="352" r:id="rId43"/>
    <p:sldId id="353" r:id="rId44"/>
    <p:sldId id="341" r:id="rId45"/>
    <p:sldId id="336" r:id="rId46"/>
    <p:sldId id="343" r:id="rId47"/>
    <p:sldId id="355" r:id="rId48"/>
    <p:sldId id="356" r:id="rId49"/>
    <p:sldId id="357" r:id="rId50"/>
    <p:sldId id="358" r:id="rId51"/>
    <p:sldId id="359" r:id="rId52"/>
    <p:sldId id="360" r:id="rId53"/>
    <p:sldId id="361" r:id="rId54"/>
    <p:sldId id="362" r:id="rId55"/>
    <p:sldId id="363" r:id="rId56"/>
    <p:sldId id="364" r:id="rId57"/>
    <p:sldId id="365" r:id="rId58"/>
    <p:sldId id="368" r:id="rId59"/>
    <p:sldId id="366" r:id="rId60"/>
    <p:sldId id="367" r:id="rId61"/>
    <p:sldId id="344" r:id="rId62"/>
    <p:sldId id="345" r:id="rId6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ílus és rács nélkül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Világos stílus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8C63A9-3C09-4877-A326-9B7E7C5993E5}" type="datetimeFigureOut">
              <a:rPr lang="hu-HU" smtClean="0"/>
              <a:t>2017.12.11.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DD6C86-33A3-44C6-B666-DCDAC2D02A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10119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D6C86-33A3-44C6-B666-DCDAC2D02A37}" type="slidenum">
              <a:rPr lang="hu-HU" smtClean="0"/>
              <a:t>1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24356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84BB-926E-4ED0-A21F-DB551C4E502E}" type="datetimeFigureOut">
              <a:rPr lang="hu-HU" smtClean="0"/>
              <a:t>2017.12.11.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BAD8-E68E-4388-8B7B-3BCC96573709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88392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84BB-926E-4ED0-A21F-DB551C4E502E}" type="datetimeFigureOut">
              <a:rPr lang="hu-HU" smtClean="0"/>
              <a:t>2017.12.11.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BAD8-E68E-4388-8B7B-3BCC96573709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26164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84BB-926E-4ED0-A21F-DB551C4E502E}" type="datetimeFigureOut">
              <a:rPr lang="hu-HU" smtClean="0"/>
              <a:t>2017.12.11.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BAD8-E68E-4388-8B7B-3BCC96573709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66990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84BB-926E-4ED0-A21F-DB551C4E502E}" type="datetimeFigureOut">
              <a:rPr lang="hu-HU" smtClean="0"/>
              <a:t>2017.12.11.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BAD8-E68E-4388-8B7B-3BCC96573709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16394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84BB-926E-4ED0-A21F-DB551C4E502E}" type="datetimeFigureOut">
              <a:rPr lang="hu-HU" smtClean="0"/>
              <a:t>2017.12.11.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BAD8-E68E-4388-8B7B-3BCC96573709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58282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84BB-926E-4ED0-A21F-DB551C4E502E}" type="datetimeFigureOut">
              <a:rPr lang="hu-HU" smtClean="0"/>
              <a:t>2017.12.11.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BAD8-E68E-4388-8B7B-3BCC96573709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57244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84BB-926E-4ED0-A21F-DB551C4E502E}" type="datetimeFigureOut">
              <a:rPr lang="hu-HU" smtClean="0"/>
              <a:t>2017.12.11.</a:t>
            </a:fld>
            <a:endParaRPr lang="hu-HU" dirty="0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BAD8-E68E-4388-8B7B-3BCC96573709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1517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84BB-926E-4ED0-A21F-DB551C4E502E}" type="datetimeFigureOut">
              <a:rPr lang="hu-HU" smtClean="0"/>
              <a:t>2017.12.11.</a:t>
            </a:fld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BAD8-E68E-4388-8B7B-3BCC96573709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65790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84BB-926E-4ED0-A21F-DB551C4E502E}" type="datetimeFigureOut">
              <a:rPr lang="hu-HU" smtClean="0"/>
              <a:t>2017.12.11.</a:t>
            </a:fld>
            <a:endParaRPr lang="hu-HU" dirty="0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BAD8-E68E-4388-8B7B-3BCC96573709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45194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84BB-926E-4ED0-A21F-DB551C4E502E}" type="datetimeFigureOut">
              <a:rPr lang="hu-HU" smtClean="0"/>
              <a:t>2017.12.11.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BAD8-E68E-4388-8B7B-3BCC96573709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69275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184BB-926E-4ED0-A21F-DB551C4E502E}" type="datetimeFigureOut">
              <a:rPr lang="hu-HU" smtClean="0"/>
              <a:t>2017.12.11.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BAD8-E68E-4388-8B7B-3BCC96573709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81669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184BB-926E-4ED0-A21F-DB551C4E502E}" type="datetimeFigureOut">
              <a:rPr lang="hu-HU" smtClean="0"/>
              <a:t>2017.12.11.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DBAD8-E68E-4388-8B7B-3BCC96573709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77659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hyperlink" Target="mailto:kissa@palocok.com" TargetMode="External"/><Relationship Id="rId2" Type="http://schemas.openxmlformats.org/officeDocument/2006/relationships/hyperlink" Target="mailto:urbang@palocok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laczkov@palocok.com" TargetMode="Externa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935915" y="1376980"/>
            <a:ext cx="10359614" cy="2956482"/>
          </a:xfrm>
        </p:spPr>
        <p:txBody>
          <a:bodyPr>
            <a:normAutofit/>
          </a:bodyPr>
          <a:lstStyle/>
          <a:p>
            <a:r>
              <a:rPr lang="hu-HU" sz="4800" b="1" dirty="0" smtClean="0">
                <a:latin typeface="Times New Roman" panose="02020603050405020304" pitchFamily="18" charset="0"/>
              </a:rPr>
              <a:t>Ipoly-menti Palócok Térségfejlesztő Egyesületének szolgáltatásfejlesztésre irányuló pályázati felhívásai</a:t>
            </a:r>
            <a:endParaRPr lang="hu-HU" sz="4800" b="1" dirty="0">
              <a:latin typeface="Times New Roman" panose="02020603050405020304" pitchFamily="18" charset="0"/>
            </a:endParaRP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246" y="138546"/>
            <a:ext cx="1308566" cy="1457336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8158" y="5592266"/>
            <a:ext cx="4655127" cy="1123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745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projekt végrehajtására rendelkezésre álló időtartam</a:t>
            </a:r>
            <a:r>
              <a:rPr lang="hu-HU" sz="3200" dirty="0"/>
              <a:t/>
            </a:r>
            <a:br>
              <a:rPr lang="hu-HU" sz="3200" dirty="0"/>
            </a:br>
            <a:endParaRPr lang="hu-H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projekt fizikai befejezésére a projekt megkezdését, vagy amennyiben a projekt a Támogatói Okirat kézbesítéséig nem kezdődött meg, a Támogatói Okirat kézbesítését követően legfeljebb 24 hónap áll rendelkezésre.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3972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helyi támogatási kérelem benyújtásának feltételei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Támogatást igénylők köre:</a:t>
            </a: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Helyi önkormányzat(321)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Polgárőr Egyesület(526)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 algn="just">
              <a:buNone/>
            </a:pP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948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Helyi támogatási kérelem benyújtása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Jelen felhívás keretében a helyi támogatási kérelem benyújtására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2018.02.05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naptól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2019.02.05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napig van lehetőség.</a:t>
            </a: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Ezen időszak alatt az alábbi értékelési határnapokig benyújtásra került projektek kerülnek együttesen elbírálásra:</a:t>
            </a: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2018.03.09.</a:t>
            </a: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2018.04.30.</a:t>
            </a: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2018.07.31.</a:t>
            </a: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2019.02.05.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48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 </a:t>
            </a:r>
            <a:r>
              <a:rPr lang="hu-H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hiánypótolható</a:t>
            </a:r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dokumentumok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támogatást igénylő átlátható szervezetnek minősül az államháztartásról szóló 2011. évi CXCV. törvény (a továbbiakban: Áht.) 1. § 4.pontja és 50. § (1) bekezdés c) pontja szerint.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támogatást igénylő a területi lehatárolásnak megfelelő területen kíván fejleszteni</a:t>
            </a: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Költségek alátámasztásához szükséges dokumentumok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Ügyfélnyilatkozatok minden egyes a HACS által meghatározott értékelési szemponthoz (ahol releváns)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9187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Hiánypótolható dokumentumok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31235"/>
            <a:ext cx="10515600" cy="4745728"/>
          </a:xfrm>
        </p:spPr>
        <p:txBody>
          <a:bodyPr>
            <a:normAutofit/>
          </a:bodyPr>
          <a:lstStyle/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Jegyzői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igazolás a Helyi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Esélyegyenlőségi Program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Önkormányzat esetén az érintett önkormányzat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képviselő-testületének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fejlesztés megvalósításáról szóló határozatának kivonatát,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amely tartalmazza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fejlesztés megnevezését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Nonprofit szervezet esetén a szervezet nyilvántartásba vételét igazoló 30 napnál nem régebbi bírósági kivonatot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Együttműködési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megállapodás a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Rendőrkapitánysággal.</a:t>
            </a: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Polgárőr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egyesület esetében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együttműködési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megállapodás a település önkormányzatával.</a:t>
            </a:r>
          </a:p>
        </p:txBody>
      </p:sp>
    </p:spTree>
    <p:extLst>
      <p:ext uri="{BB962C8B-B14F-4D97-AF65-F5344CB8AC3E}">
        <p14:creationId xmlns:p14="http://schemas.microsoft.com/office/powerpoint/2010/main" val="259123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2913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Támogatási intenzitás 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artalom helye 6"/>
          <p:cNvSpPr>
            <a:spLocks noGrp="1"/>
          </p:cNvSpPr>
          <p:nvPr>
            <p:ph idx="1"/>
          </p:nvPr>
        </p:nvSpPr>
        <p:spPr>
          <a:xfrm>
            <a:off x="838200" y="1387736"/>
            <a:ext cx="10515600" cy="478922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290/2014. (XI.26.) Korm. rendelet alapján a komplex programmal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fejlesztendő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járások településein 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95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290/2014. (XI.26.) Korm. rendelet alapján a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fejlesztendő járások településein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és a 105/2015. (IV. 23.) Korm. rendelet szerinti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azon településeken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amelyek társadalmi-gazdasági és infrastrukturális szempontból kedvezményezettnek és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jelentős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munkanélküliséggel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sújtottnak minősülnek 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90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%.</a:t>
            </a: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Mohora, Csesztve, Csitár, Iliny, Debercsény, Szátok,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Hugyag)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290/2014. (XI.26.) Korm. rendelet alapján kedvezményezett járásokban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lévő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településeken és a 105/2015. (IV. 23.) Korm. rendelet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szerint társadalmi-gazdasági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és infrastrukturális szempontból kedvezményezettnek vagy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jelentős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munkanélküliséggel sújtottnak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minősülő településen 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85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%.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19107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5049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Értékelési szempontok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5618605"/>
              </p:ext>
            </p:extLst>
          </p:nvPr>
        </p:nvGraphicFramePr>
        <p:xfrm>
          <a:off x="838201" y="1060175"/>
          <a:ext cx="10515600" cy="51178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3602"/>
                <a:gridCol w="6297588"/>
                <a:gridCol w="3374410"/>
              </a:tblGrid>
              <a:tr h="250702">
                <a:tc>
                  <a:txBody>
                    <a:bodyPr/>
                    <a:lstStyle/>
                    <a:p>
                      <a:pPr marR="25400" algn="r">
                        <a:spcAft>
                          <a:spcPts val="0"/>
                        </a:spcAft>
                      </a:pPr>
                      <a:endParaRPr lang="hu-H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Tartalmi értékelési szempont megnevezése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Szempontra adható maximális pontszám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429774">
                <a:tc>
                  <a:txBody>
                    <a:bodyPr/>
                    <a:lstStyle/>
                    <a:p>
                      <a:pPr marR="190500" algn="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1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fejlesztés megvalósításának helye a kedvezményezett járások besorolásáról szóló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25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50">
                          <a:effectLst/>
                        </a:rPr>
                        <a:t> 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290/2014 (XI. 26.) Korm. rendelet alapján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429774">
                <a:tc>
                  <a:txBody>
                    <a:bodyPr/>
                    <a:lstStyle/>
                    <a:p>
                      <a:pPr marR="190500" algn="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2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fejlesztés megvalósításának helye a kedvezményezett települések besorolásáról és a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25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50">
                          <a:effectLst/>
                        </a:rPr>
                        <a:t> 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besorolás feltételrendszeréről szóló 105/2015. (VI.23.) Korm. rendelet alapján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429774">
                <a:tc>
                  <a:txBody>
                    <a:bodyPr/>
                    <a:lstStyle/>
                    <a:p>
                      <a:pPr marR="190500" algn="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3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 fejlesztés több településrészt érint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25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50">
                          <a:effectLst/>
                        </a:rPr>
                        <a:t> 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32795">
                <a:tc>
                  <a:txBody>
                    <a:bodyPr/>
                    <a:lstStyle/>
                    <a:p>
                      <a:pPr marR="190500" algn="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4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 fejlesztés innovatív elemeket tartalmaz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32795">
                <a:tc>
                  <a:txBody>
                    <a:bodyPr/>
                    <a:lstStyle/>
                    <a:p>
                      <a:pPr marR="190500" algn="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5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 településen még nincs kiépített térfigyelő rendszer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429774">
                <a:tc>
                  <a:txBody>
                    <a:bodyPr/>
                    <a:lstStyle/>
                    <a:p>
                      <a:pPr marR="190500" algn="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6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r>
                        <a:rPr lang="hu-H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 pályázó a térfigyelő rendszer üzemeltetésével kapcsolatban több éves tapasztalattal rendelkezik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25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50">
                          <a:effectLst/>
                        </a:rPr>
                        <a:t> 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429774">
                <a:tc>
                  <a:txBody>
                    <a:bodyPr/>
                    <a:lstStyle/>
                    <a:p>
                      <a:pPr marR="190500" algn="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7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pályázó vagy képviselője, munkavállalója a HFS elkészítésében vagy a pályázat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25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50">
                          <a:effectLst/>
                        </a:rPr>
                        <a:t> 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beküldése előtt megtartásra került fórumon részt vett.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429774">
                <a:tc>
                  <a:txBody>
                    <a:bodyPr/>
                    <a:lstStyle/>
                    <a:p>
                      <a:pPr marR="190500" algn="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8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Helyi  Fejlesztési  Stratégiában  megfogalmazott  célok  elérést  elősegítő  szakmai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25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50">
                          <a:effectLst/>
                        </a:rPr>
                        <a:t> 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szervezet(</a:t>
                      </a:r>
                      <a:r>
                        <a:rPr lang="hu-H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ek</a:t>
                      </a: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hu-H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</a:t>
                      </a: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való részvétel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32795">
                <a:tc>
                  <a:txBody>
                    <a:bodyPr/>
                    <a:lstStyle/>
                    <a:p>
                      <a:pPr marR="190500" algn="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9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 beruházásnak helyt adó település lakosságszáma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363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 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Adható pontszám összesen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001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935915" y="1376980"/>
            <a:ext cx="10359614" cy="2678186"/>
          </a:xfrm>
        </p:spPr>
        <p:txBody>
          <a:bodyPr>
            <a:normAutofit/>
          </a:bodyPr>
          <a:lstStyle/>
          <a:p>
            <a:r>
              <a:rPr lang="hu-H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Településkép </a:t>
            </a:r>
            <a:r>
              <a:rPr lang="hu-H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megőrzése </a:t>
            </a:r>
            <a:r>
              <a:rPr lang="hu-HU" sz="4400" b="1" i="1" dirty="0" smtClean="0"/>
              <a:t/>
            </a:r>
            <a:br>
              <a:rPr lang="hu-HU" sz="4400" b="1" i="1" dirty="0" smtClean="0"/>
            </a:br>
            <a:r>
              <a:rPr lang="hu-HU" sz="4800" b="1" dirty="0" smtClean="0">
                <a:latin typeface="Times New Roman" panose="02020603050405020304" pitchFamily="18" charset="0"/>
              </a:rPr>
              <a:t>VP6-19.2.1.-47-5-17</a:t>
            </a:r>
            <a:endParaRPr lang="hu-HU" sz="48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74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Felhívás célja és rendelkezésre álló forrás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felhívás célja a HACS területén közösségi funkciókat ellátó terek, kegyeleti parkok,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kerékpárpihenők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pontok, sportolást biztosító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helyek kialakítása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fejlesztése.</a:t>
            </a: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helyi felhívás meghirdetésekor a támogatásra rendelkezésre álló tervezett keretösszeg: 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110.985.008 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Ft.</a:t>
            </a:r>
          </a:p>
          <a:p>
            <a:pPr marL="0" indent="0" algn="just">
              <a:buNone/>
            </a:pP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Projekt méret: 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1.000.000-8.000.000 Ft</a:t>
            </a:r>
            <a:endParaRPr lang="hu-HU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támogatott helyi támogatási kérelmek várható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száma: 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12-15 db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3721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Önállóan támogatható tevékenységek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algn="just">
              <a:buFont typeface="+mj-lt"/>
              <a:buAutoNum type="arabicParenR"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Szabadtéri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kulturális terek, parkok létrehozása, fejlesztése és/vagy új eszközök illetve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gépek beszerzése.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Használati és látvány térelemek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beszerzése (1.000.000 Ft)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Buszváró építmény fejlesztése, kerékpáros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pihenőpontok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kialakítása,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fejlesztése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Kegyeleti parkok és hozzá kapcsolódó épületek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felújítása (4.000.000 Ft)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Játszóterek kialakítása,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fejlesztése (3.000.000 Ft)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Aktív sporthoz,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szabadidős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tevékenységhez kapcsolódó épületek, létesítmények kialakítása, felújítása</a:t>
            </a: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9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935915" y="1376980"/>
            <a:ext cx="10359614" cy="2678186"/>
          </a:xfrm>
        </p:spPr>
        <p:txBody>
          <a:bodyPr>
            <a:normAutofit/>
          </a:bodyPr>
          <a:lstStyle/>
          <a:p>
            <a:r>
              <a:rPr lang="hu-H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Településszintű térfigyelő rendszer kiépítése</a:t>
            </a:r>
            <a:r>
              <a:rPr lang="hu-H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4800" b="1" dirty="0" smtClean="0">
                <a:latin typeface="Times New Roman" panose="02020603050405020304" pitchFamily="18" charset="0"/>
              </a:rPr>
              <a:t>VP6-19.2.1.-47-4-17</a:t>
            </a:r>
            <a:endParaRPr lang="hu-HU" sz="48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375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Kötelező és választható, önállóan nem támogatható tevékenységek 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Kötelező:</a:t>
            </a:r>
          </a:p>
          <a:p>
            <a:pPr marL="0" indent="0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Tájékoztatás és nyilvánosság biztosítása (0,5%)</a:t>
            </a:r>
          </a:p>
          <a:p>
            <a:pPr marL="0" indent="0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Választható:</a:t>
            </a:r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6295181"/>
              </p:ext>
            </p:extLst>
          </p:nvPr>
        </p:nvGraphicFramePr>
        <p:xfrm>
          <a:off x="3043218" y="3505897"/>
          <a:ext cx="8128000" cy="1889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81652"/>
                <a:gridCol w="4346348"/>
              </a:tblGrid>
              <a:tr h="370840">
                <a:tc>
                  <a:txBody>
                    <a:bodyPr/>
                    <a:lstStyle/>
                    <a:p>
                      <a:r>
                        <a:rPr lang="hu-H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Projekt előkészítés (5%)</a:t>
                      </a:r>
                      <a:endParaRPr lang="hu-H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Projektmenedzsment (2,5%)</a:t>
                      </a:r>
                    </a:p>
                    <a:p>
                      <a:endParaRPr lang="hu-H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Műszaki ellenőri</a:t>
                      </a:r>
                      <a:r>
                        <a:rPr lang="hu-H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szolgáltatás (1%)</a:t>
                      </a:r>
                      <a:endParaRPr lang="hu-H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125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 támogatható tevékenységek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teher- és személyszállító, motorral hajtott szárazföldi, légi, vízi közlekedési jármű beszerzése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turisztikához kapcsolódó tevékenységek,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szolgáltatások</a:t>
            </a:r>
          </a:p>
          <a:p>
            <a:pPr lvl="0"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turisztikai tevékenységhez kapcsolódó építés, eszköz és gépbeszerzés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jövedelemtermelő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beruházások;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0156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Műszaki és szakmai elvárások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pályázó vállalja, hogy a projektzárást követően 2 héten belül, legalább 2 oldalas szöveges beszámolót készít 10 db fotóval és azt az Ipoly-menti Palócok Térségfejlesztő Egyesületének megküldi.</a:t>
            </a: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Monitoring adatszolgáltatás: A megvalósítást követően az üzemeltetési idő alatt minden évben köteles beszámolni az Ipoly-menti Palócok Térségfejlesztő Egyesülete felé, hogy a vállalt kötelezettségek miként teljesültek.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8130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Mérföldkövek tervezése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projekt megvalósítása során legalább minimum 1 mérföldkövet szükséges tervezni, legfeljebb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mérföldkő tervezhető. Az utolsó mérföldkövet a projekt fizikai befejezésének várható időpontjára szükséges megtervezni. (Abban az esetben, ha egyszeri elszámolásra lehetőséget ad a felhívás, a minimális elvárás 1 mérföldkő)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6875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projekt szakmai megvalósításával kapcsolatos egyéb elvárások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kedvezményezett az Ipoly-menti Palócok Térségfejlesztő Egyesülete illetékességi területén székhellyel, vagy telephellyel rendelkező vállalkozóval valósítja meg az építés jellegű beruházást.</a:t>
            </a:r>
          </a:p>
          <a:p>
            <a:pPr algn="just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89433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projekt végrehajtására rendelkezésre álló időtartam</a:t>
            </a:r>
            <a:r>
              <a:rPr lang="hu-HU" sz="3200" dirty="0"/>
              <a:t/>
            </a:r>
            <a:br>
              <a:rPr lang="hu-HU" sz="3200" dirty="0"/>
            </a:br>
            <a:endParaRPr lang="hu-H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projekt fizikai befejezésére a projekt megkezdését, vagy amennyiben a projekt a Támogatói Okirat kézbesítéséig nem kezdődött meg, a Támogatói Okirat kézbesítését követően legfeljebb 24 hónap áll rendelkezésre.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374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helyi támogatási kérelem benyújtásának feltételei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Jelen felhívásra támogatási kérelmet nyújthatnak be:</a:t>
            </a:r>
          </a:p>
          <a:p>
            <a:pPr marL="0" indent="0" algn="just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Helyi önkormányzat (321)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Sportegyesület (521)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Bevett egyház (551)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Polgárőr egyesület (526)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Egyéb egyesület (529)</a:t>
            </a: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Egyéb alapítvány (569)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7813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Helyi támogatási kérelem benyújtása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Jelen felhívás keretében a helyi támogatási kérelem benyújtására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2018.02.12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naptól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2019.02.12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napig van lehetőség.</a:t>
            </a: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Ezen időszak alatt az alábbi értékelési határnapokig benyújtásra került projektek kerülnek együttesen elbírálásra:</a:t>
            </a: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2018.03.16.</a:t>
            </a: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2018.04.30.</a:t>
            </a: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2018.07.31.</a:t>
            </a: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2019.02.12.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03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 </a:t>
            </a:r>
            <a:r>
              <a:rPr lang="hu-H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hiánypótolható</a:t>
            </a:r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dokumentumok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támogatást igénylő átlátható szervezetnek minősül az államháztartásról szóló 2011. évi CXCV. törvény (a továbbiakban: Áht.) 1. § 4.pontja és 50. § (1) bekezdés c) pontja szerint.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támogatást igénylő a területi lehatárolásnak megfelelő területen kíván fejleszteni</a:t>
            </a: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Költségek alátámasztásához szükséges dokumentumok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Ügyfélnyilatkozatok minden egyes a HACS által meghatározott értékelési szemponthoz (ahol releváns)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235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9849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Hiánypótolható dokumentumok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364974"/>
            <a:ext cx="10515600" cy="4811989"/>
          </a:xfrm>
        </p:spPr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Önkormányzat esetén az érintett önkormányzat képviselő-testületének a fejlesztés megvalósításáról szóló határozatának kivonatát, amely tartalmazza a fejlesztés megnevezését és a fejlesztéssel érintett ingatlan helyrajzi számát;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Bevett egyház és annak nyilvántartásba vett belső egyházi jogi személye esetén a nyilvántartásba vételéről szóló igazolást, nyilvántartásba nem vett belső egyházi jogi személy esetén a lelkiismereti és vallásszabadság jogáról, valamint az egyházak, vallásfelekezetek és vallási közösségek jogállásáról szóló 2011. évi CCVI. törvény 16. § (2) bekezdése szerinti igazolást;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9362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Felhívás célja és rendelkezésre álló forrás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73798"/>
            <a:ext cx="10515600" cy="489472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felhívás célja a településszintű közbiztonsági, vagyonvédelmi rendszer, térfigyelő kamara kiépítése, fejlesztése a települések helyi értékének megóvása.</a:t>
            </a:r>
          </a:p>
          <a:p>
            <a:pPr marL="0" indent="0" algn="just">
              <a:buNone/>
            </a:pP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helyi felhívás meghirdetésekor a támogatásra rendelkezésre álló tervezett keretösszeg: 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40.000.000 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Ft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hu-HU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Projekt méret: 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500.000-3.000.000 Ft</a:t>
            </a:r>
            <a:endParaRPr lang="hu-HU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támogatott helyi támogatási kérelmek várható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száma: 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db.</a:t>
            </a:r>
          </a:p>
          <a:p>
            <a:pPr marL="0" indent="0" algn="just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5977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Hiánypótolható dokumentumok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Nonprofit szervezet esetén a szervezet nyilvántartásba vételét igazoló 30 napnál nem régebbi bírósági kivonatot;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Tulajdoni lap (a fejlesztéssel érintett ingatlanra vonatkozóan, 30 napnál nem régebbi, TAKARNET rendszerből lekérdezett tulajdoni lap másolata);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tervezett fejlesztés megvalósulási helyének feltüntetésével kiegészített, a fejlesztés településen belüli elhelyezkedését bemutató, az illetékes földhivatal által kiállított 30 napnál nem régebbi ingatlan-nyilvántartási térképmásolatot; e-hiteles is elfogadható;</a:t>
            </a:r>
          </a:p>
        </p:txBody>
      </p:sp>
    </p:spTree>
    <p:extLst>
      <p:ext uri="{BB962C8B-B14F-4D97-AF65-F5344CB8AC3E}">
        <p14:creationId xmlns:p14="http://schemas.microsoft.com/office/powerpoint/2010/main" val="2497613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0823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Hiánypótolható dokumentumok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537252"/>
            <a:ext cx="10515600" cy="4639711"/>
          </a:xfrm>
        </p:spPr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támogatást igénylő az ÁÚF 7. pontjában foglaltaknak megfelelőn köteles igazolni a fejlesztés alapjául szolgáló tevékenységhez szükséges ingatlan vonatkozásában a rendezett tulajdoni és/vagy használati viszonyokat a támogatási kérelem benyújtásával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egyidejűleg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Jegyzői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igazolás a Helyi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Esélyegyenlőségi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meglétéről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5029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2913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Támogatási intenzitás 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artalom helye 6"/>
          <p:cNvSpPr>
            <a:spLocks noGrp="1"/>
          </p:cNvSpPr>
          <p:nvPr>
            <p:ph idx="1"/>
          </p:nvPr>
        </p:nvSpPr>
        <p:spPr>
          <a:xfrm>
            <a:off x="838200" y="1387736"/>
            <a:ext cx="10515600" cy="478922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290/2014. (XI.26.) Korm. rendelet alapján a komplex programmal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fejlesztendő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járások településein 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95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290/2014. (XI.26.) Korm. rendelet alapján a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fejlesztendő járások településein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és a 105/2015. (IV. 23.) Korm. rendelet szerinti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azon településeken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amelyek társadalmi-gazdasági és infrastrukturális szempontból kedvezményezettnek és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jelentős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munkanélküliséggel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sújtottnak minősülnek 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90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%.</a:t>
            </a: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Mohora, Csesztve, Csitár, Iliny, Debercsény, Szátok,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Hugyag)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290/2014. (XI.26.) Korm. rendelet alapján kedvezményezett járásokban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lévő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településeken és a 105/2015. (IV. 23.) Korm. rendelet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szerint társadalmi-gazdasági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és infrastrukturális szempontból kedvezményezettnek vagy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jelentős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munkanélküliséggel sújtottnak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minősülő településen 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85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%.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088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8058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Értékelési szempontok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7095038"/>
              </p:ext>
            </p:extLst>
          </p:nvPr>
        </p:nvGraphicFramePr>
        <p:xfrm>
          <a:off x="838201" y="1113181"/>
          <a:ext cx="10515598" cy="49788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3602"/>
                <a:gridCol w="6297588"/>
                <a:gridCol w="3374408"/>
              </a:tblGrid>
              <a:tr h="225288">
                <a:tc>
                  <a:txBody>
                    <a:bodyPr/>
                    <a:lstStyle/>
                    <a:p>
                      <a:pPr marL="25400">
                        <a:spcAft>
                          <a:spcPts val="0"/>
                        </a:spcAft>
                      </a:pPr>
                      <a:endParaRPr lang="hu-H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Tartalmi értékelési szempont megnevezése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Szempontra adható maximális pontszám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3862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1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fejlesztés megvalósításának helye a kedvezményezett járások besorolásáról szóló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027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50">
                          <a:effectLst/>
                        </a:rPr>
                        <a:t> 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290/2014 (XI. 26.) Korm. rendelet alapján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3862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2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fejlesztés megvalósításának helye a kedvezményezett települések besorolásáról és a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027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50">
                          <a:effectLst/>
                        </a:rPr>
                        <a:t> 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besorolás feltételrendszeréről szóló 105/2015. (VI.23.) Korm. rendelet alapján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091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3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 fejlesztés több településrészt érint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3862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4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 fejlesztés innovatív elemeket tartalmaz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027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50">
                          <a:effectLst/>
                        </a:rPr>
                        <a:t> 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3862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5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 beruházás több célcsoportot is érint</a:t>
                      </a:r>
                      <a:endParaRPr lang="hu-HU" sz="1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027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50">
                          <a:effectLst/>
                        </a:rPr>
                        <a:t> 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3862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</a:rPr>
                        <a:t>6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Komplex beruházás valósul meg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027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50">
                          <a:effectLst/>
                        </a:rPr>
                        <a:t> 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3862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 dirty="0" smtClean="0">
                          <a:effectLst/>
                        </a:rPr>
                        <a:t>7</a:t>
                      </a:r>
                      <a:endParaRPr lang="hu-H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pályázó vagy képviselője, munkavállalója a HFS elkészítésében vagy a pályázat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027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50">
                          <a:effectLst/>
                        </a:rPr>
                        <a:t> 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beküldése előtt megtartásra került fórumon részt vett.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091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 dirty="0" smtClean="0">
                          <a:effectLst/>
                        </a:rPr>
                        <a:t>8</a:t>
                      </a:r>
                      <a:endParaRPr lang="hu-H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beruházásnak helyt adó település lakosságszáma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3862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 dirty="0" smtClean="0">
                          <a:effectLst/>
                        </a:rPr>
                        <a:t>9</a:t>
                      </a:r>
                      <a:endParaRPr lang="hu-H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Helyi  Fejlesztési  Stratégiában  megfogalmazott  célok  elérést  elősegítő  szakmai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027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50">
                          <a:effectLst/>
                        </a:rPr>
                        <a:t> 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szervezet(ek)ben való részvétel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124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 </a:t>
                      </a:r>
                      <a:endParaRPr lang="hu-H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Adható pontszám összesen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372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935915" y="1376980"/>
            <a:ext cx="10359614" cy="2678186"/>
          </a:xfrm>
        </p:spPr>
        <p:txBody>
          <a:bodyPr>
            <a:normAutofit/>
          </a:bodyPr>
          <a:lstStyle/>
          <a:p>
            <a:r>
              <a:rPr lang="hu-H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Hátrányos helyzetű csoportok ismeretének </a:t>
            </a:r>
            <a:r>
              <a:rPr lang="hu-H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bővítése</a:t>
            </a:r>
            <a:br>
              <a:rPr lang="hu-H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4800" b="1" dirty="0" smtClean="0">
                <a:latin typeface="Times New Roman" panose="02020603050405020304" pitchFamily="18" charset="0"/>
              </a:rPr>
              <a:t>VP6-19.2.1.-47-6-17</a:t>
            </a:r>
            <a:endParaRPr lang="hu-HU" sz="48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41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Felhívás célja és rendelkezésre álló forrás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felhívás célja hátrányos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helyzetű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csoportok részére tanfolyamok, fórumok biztosítása a munka világában való könnyebb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elhelyezkedés érdekében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helyi felhívás meghirdetésekor a támogatásra rendelkezésre álló tervezett keretösszeg: 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4.500.000 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Ft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hu-HU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Projekt méret: 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0-1.500.000 Ft</a:t>
            </a:r>
            <a:endParaRPr lang="hu-HU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támogatott helyi támogatási kérelmek várható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száma: 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3-5 db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1026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Önállóan támogatható tevékenységek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Hátrányos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helyzetű csoportok ismereteinek bővítése</a:t>
            </a: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előadói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oktatói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díj, terem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helységbérleti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díj, oktatói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segédanyagok (jegyzet, CD)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költség, oktatás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ideje alatt biztosított étel-,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italfogyasztás; eszközbérlés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tananyagfejlesztés</a:t>
            </a:r>
          </a:p>
        </p:txBody>
      </p:sp>
    </p:spTree>
    <p:extLst>
      <p:ext uri="{BB962C8B-B14F-4D97-AF65-F5344CB8AC3E}">
        <p14:creationId xmlns:p14="http://schemas.microsoft.com/office/powerpoint/2010/main" val="157078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Kötelező és választható, önállóan nem támogatható tevékenységek 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Kötelező:</a:t>
            </a: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Tájékoztatás és nyilvánosság biztosítása (0,5%)</a:t>
            </a:r>
          </a:p>
          <a:p>
            <a:pPr marL="0" indent="0" algn="just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Választható:</a:t>
            </a:r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1451826"/>
              </p:ext>
            </p:extLst>
          </p:nvPr>
        </p:nvGraphicFramePr>
        <p:xfrm>
          <a:off x="3043218" y="3505897"/>
          <a:ext cx="4064000" cy="1203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64000"/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Marketing</a:t>
                      </a:r>
                      <a:r>
                        <a:rPr lang="hu-H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(20%)</a:t>
                      </a:r>
                      <a:endParaRPr lang="hu-H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Projekt előkészítés (5%)</a:t>
                      </a:r>
                      <a:endParaRPr lang="hu-H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hu-H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Projektmenedzsment (2,5%)</a:t>
                      </a:r>
                      <a:endParaRPr lang="hu-H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290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 támogatható tevékenységek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563757"/>
            <a:ext cx="10515600" cy="4613206"/>
          </a:xfrm>
        </p:spPr>
        <p:txBody>
          <a:bodyPr>
            <a:normAutofit/>
          </a:bodyPr>
          <a:lstStyle/>
          <a:p>
            <a:pPr lvl="0" algn="just"/>
            <a:r>
              <a:rPr lang="hu-HU" dirty="0"/>
              <a:t>Építés, eszköz- és gépvásárlás</a:t>
            </a:r>
          </a:p>
        </p:txBody>
      </p:sp>
    </p:spTree>
    <p:extLst>
      <p:ext uri="{BB962C8B-B14F-4D97-AF65-F5344CB8AC3E}">
        <p14:creationId xmlns:p14="http://schemas.microsoft.com/office/powerpoint/2010/main" val="356755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Műszaki és szakmai elvárások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hu-HU" dirty="0" smtClean="0"/>
          </a:p>
          <a:p>
            <a:pPr algn="just"/>
            <a:r>
              <a:rPr lang="hu-HU" dirty="0" smtClean="0"/>
              <a:t>Legalább </a:t>
            </a:r>
            <a:r>
              <a:rPr lang="hu-HU" dirty="0"/>
              <a:t>3 </a:t>
            </a:r>
            <a:r>
              <a:rPr lang="hu-HU" dirty="0" smtClean="0"/>
              <a:t>különböző </a:t>
            </a:r>
            <a:r>
              <a:rPr lang="hu-HU" dirty="0"/>
              <a:t>településen és </a:t>
            </a:r>
            <a:r>
              <a:rPr lang="hu-HU" dirty="0" smtClean="0"/>
              <a:t>időpontban </a:t>
            </a:r>
            <a:r>
              <a:rPr lang="hu-HU" dirty="0"/>
              <a:t>történjen az ismeretek </a:t>
            </a:r>
            <a:r>
              <a:rPr lang="hu-HU" dirty="0" smtClean="0"/>
              <a:t>bővítése.</a:t>
            </a:r>
          </a:p>
          <a:p>
            <a:pPr algn="just"/>
            <a:r>
              <a:rPr lang="hu-HU" dirty="0"/>
              <a:t>Támogatás csak az </a:t>
            </a:r>
            <a:r>
              <a:rPr lang="hu-HU" dirty="0" err="1"/>
              <a:t>adóhatásághoz</a:t>
            </a:r>
            <a:r>
              <a:rPr lang="hu-HU" dirty="0"/>
              <a:t> (NAV) a pályázat benyújtásakor bejelentett és folytatott tevékenységhez </a:t>
            </a:r>
            <a:r>
              <a:rPr lang="hu-HU" dirty="0" smtClean="0"/>
              <a:t>igényelhető.</a:t>
            </a:r>
          </a:p>
          <a:p>
            <a:r>
              <a:rPr lang="hu-HU" dirty="0" smtClean="0"/>
              <a:t>Rendezvényre, képzésre vonatkozó előírások.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9465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Önállóan támogatható tevékenységek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Településszintű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közbiztonsághoz és vagyonvédelemhez kapcsolódó kizárólag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térfigyelő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kamarák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és azok kiegészítő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eszközeinek kiépítése, fejlesztése.</a:t>
            </a:r>
          </a:p>
          <a:p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62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Mérföldkövek tervezése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projekt megvalósítása során legalább minimum 1 mérföldkövet szükséges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tervezni.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utolsó mérföldkövet a projekt fizikai befejezésének várható időpontjára szükséges megtervezni. (Abban az esetben, ha egyszeri elszámolásra lehetőséget ad a felhívás, a minimális elvárás 1 mérföldkő)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8400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helyi támogatási kérelem benyújtásának feltételei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84242"/>
            <a:ext cx="10515600" cy="494306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Támogatást igénylők köre: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Korlátolt felelősségű társaság (113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Betéti társaság (117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Egyéni vállalkozó (231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Helyi önkormányzat (321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Sportegyesület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(521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Egyéb alapítvány (569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Polgárőr egyesület (526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Egyéb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egyesület (529)</a:t>
            </a:r>
          </a:p>
          <a:p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2265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Helyi támogatási kérelem benyújtása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Jelen felhívás keretében a helyi támogatási kérelem benyújtására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2018.02.05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naptól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2019.02.05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napig van lehetőség.</a:t>
            </a: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Ezen időszak alatt az alábbi értékelési határnapokig benyújtásra került projektek kerülnek együttesen elbírálásra:</a:t>
            </a: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2018.03.09.</a:t>
            </a: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2018.04.30.</a:t>
            </a: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2018.07.31.</a:t>
            </a: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2019.02.05.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39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 </a:t>
            </a:r>
            <a:r>
              <a:rPr lang="hu-H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hiánypótolható</a:t>
            </a:r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dokumentumok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támogatást igénylő átlátható szervezetnek minősül az államháztartásról szóló 2011. évi CXCV. törvény (a továbbiakban: Áht.) 1. § 4.pontja és 50. § (1) bekezdés c) pontja szerint.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támogatást igénylő a területi lehatárolásnak megfelelő területen kíván fejleszteni</a:t>
            </a: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Költségek alátámasztásához szükséges dokumentumok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Ügyfélnyilatkozatok minden egyes a HACS által meghatározott értékelési szemponthoz (ahol releváns)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5005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9849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Hiánypótolható dokumentumok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364974"/>
            <a:ext cx="10515600" cy="4811989"/>
          </a:xfrm>
        </p:spPr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Önkormányzat esetén az érintett önkormányzat képviselő-testületének a fejlesztés megvalósításáról szóló határozatának kivonatát, amely tartalmazza a fejlesztés megnevezését és a fejlesztéssel érintett ingatlan helyrajzi számát;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Nonprofit szervezet esetén a szervezet nyilvántartásba vételét igazoló 30 napnál nem régebbi bírósági kivonatot;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Jogi státusz igazolása (végzés, vállalkozói igazolvány, aláírási címpéldány ügyfél által hitelesített másolata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Jegyzői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igazolás a helyi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esélyegyenlőségi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meglétéről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933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2913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Támogatási intenzitás 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artalom helye 6"/>
          <p:cNvSpPr>
            <a:spLocks noGrp="1"/>
          </p:cNvSpPr>
          <p:nvPr>
            <p:ph idx="1"/>
          </p:nvPr>
        </p:nvSpPr>
        <p:spPr>
          <a:xfrm>
            <a:off x="838200" y="1387736"/>
            <a:ext cx="10515600" cy="47892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hu-HU" dirty="0" smtClean="0"/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támogatás maximális mértéke az összes elszámolható költség, 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90%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5599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4318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Értékelési szempontok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9413283"/>
              </p:ext>
            </p:extLst>
          </p:nvPr>
        </p:nvGraphicFramePr>
        <p:xfrm>
          <a:off x="1616765" y="1179442"/>
          <a:ext cx="9859617" cy="48601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0976"/>
                <a:gridCol w="5904734"/>
                <a:gridCol w="3163907"/>
              </a:tblGrid>
              <a:tr h="238073">
                <a:tc>
                  <a:txBody>
                    <a:bodyPr/>
                    <a:lstStyle/>
                    <a:p>
                      <a:pPr marL="254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Sorszám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Tartalmi értékelési szempont megnevezése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Szempontra adható maximális pontszám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4081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fejlesztés megvalósításának helye a kedvezményezett járások besorolásáról szóló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142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290/2014 (XI. 26.) Korm. rendelet alapján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4081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fejlesztés megvalósításának helye a kedvezményezett települések besorolásáról és a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142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besorolás feltételrendszeréről szóló 105/2015. (VI.23.) Korm. rendelet alapján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4081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 kedvezményezett több éves tapasztalattal rendelkezik a felhívás keretében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142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r>
                        <a:rPr lang="hu-H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lebonyolításra kerülő programmal kapcsolatban</a:t>
                      </a:r>
                      <a:endParaRPr lang="hu-H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210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Egész napos program biztosítása (több mint 8 óra)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210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Több célcsoportot érint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4081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Háromnál több településen valósul meg a fejlesztés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142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 projektbe bevont előadók száma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4081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pályázó vagy képviselője, munkavállalója a HFS elkészítésében vagy a pályázat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142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beküldése előtt megtartásra került fórumon részt vett.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210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beruházásnak helyt adó település lakosságszáma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4081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Helyi  Fejlesztési  Stratégiában  megfogalmazott  célok  elérést  elősegítő  szakmai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142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szervezet(ek)ben való részvétel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244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Adható pontszám összesen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9162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935915" y="1376980"/>
            <a:ext cx="10359614" cy="2678186"/>
          </a:xfrm>
        </p:spPr>
        <p:txBody>
          <a:bodyPr>
            <a:normAutofit fontScale="90000"/>
          </a:bodyPr>
          <a:lstStyle/>
          <a:p>
            <a:r>
              <a:rPr lang="hu-HU" sz="5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Népi hagyományokra, kulturális és természeti értékre </a:t>
            </a:r>
            <a:r>
              <a:rPr lang="hu-HU" sz="5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épülő </a:t>
            </a:r>
            <a:r>
              <a:rPr lang="hu-HU" sz="5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rendezvények </a:t>
            </a:r>
            <a:r>
              <a:rPr lang="hu-HU" sz="5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támogatása</a:t>
            </a:r>
            <a:r>
              <a:rPr lang="hu-HU" sz="4800" b="1" i="1" dirty="0" smtClean="0"/>
              <a:t/>
            </a:r>
            <a:br>
              <a:rPr lang="hu-HU" sz="4800" b="1" i="1" dirty="0" smtClean="0"/>
            </a:br>
            <a:r>
              <a:rPr lang="hu-HU" sz="4800" b="1" dirty="0" smtClean="0">
                <a:latin typeface="Times New Roman" panose="02020603050405020304" pitchFamily="18" charset="0"/>
              </a:rPr>
              <a:t>VP6-19.2.1</a:t>
            </a:r>
            <a:r>
              <a:rPr lang="hu-HU" sz="4800" b="1" dirty="0" smtClean="0">
                <a:latin typeface="Times New Roman" panose="02020603050405020304" pitchFamily="18" charset="0"/>
              </a:rPr>
              <a:t>.-</a:t>
            </a:r>
            <a:r>
              <a:rPr lang="hu-HU" sz="4800" b="1" dirty="0" smtClean="0">
                <a:latin typeface="Times New Roman" panose="02020603050405020304" pitchFamily="18" charset="0"/>
              </a:rPr>
              <a:t>47-7-17</a:t>
            </a:r>
            <a:endParaRPr lang="hu-HU" sz="48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674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Felhívás célja és rendelkezésre álló forrás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felhívás célja olyan programok kidolgozása és megvalósítása, amelyek az óvodától a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felnőtté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válásig segíti a fiatalokat a helyi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értékek megismerésében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saját településük, térségük megszerettetésében, környezetük megóvásában,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jövőjük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és boldogulásuk helyi megvalósításában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helyi felhívás meghirdetésekor a támogatásra rendelkezésre álló tervezett keretösszeg: 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30.000.000 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Ft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hu-HU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Projekt méret: 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0-1.000.000 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Ft</a:t>
            </a:r>
            <a:endParaRPr lang="hu-HU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támogatott helyi támogatási kérelmek várható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száma: 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30-32 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0246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Önállóan támogatható tevékenységek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r>
              <a:rPr lang="hu-HU" dirty="0"/>
              <a:t>Népi hagyományokhoz </a:t>
            </a:r>
            <a:r>
              <a:rPr lang="hu-HU" dirty="0" smtClean="0"/>
              <a:t>kapcsolódó identitástudatot erősítő rendezvény szervezése</a:t>
            </a:r>
            <a:r>
              <a:rPr lang="hu-HU" dirty="0"/>
              <a:t>, </a:t>
            </a:r>
            <a:r>
              <a:rPr lang="hu-HU" dirty="0" smtClean="0"/>
              <a:t>lebonyolítása</a:t>
            </a:r>
          </a:p>
          <a:p>
            <a:pPr marL="0" indent="0">
              <a:buNone/>
            </a:pPr>
            <a:r>
              <a:rPr lang="hu-HU" dirty="0"/>
              <a:t>Pl.: </a:t>
            </a:r>
            <a:r>
              <a:rPr lang="hu-HU" dirty="0" smtClean="0"/>
              <a:t>fellépők</a:t>
            </a:r>
            <a:r>
              <a:rPr lang="hu-HU" dirty="0"/>
              <a:t>, </a:t>
            </a:r>
            <a:r>
              <a:rPr lang="hu-HU" dirty="0" smtClean="0"/>
              <a:t>előadók tiszteletdíja</a:t>
            </a:r>
            <a:r>
              <a:rPr lang="hu-HU" dirty="0"/>
              <a:t>; sátrak, szabadtéri bemutatóhelyek, egészségügyi mobil </a:t>
            </a:r>
            <a:r>
              <a:rPr lang="hu-HU" dirty="0" smtClean="0"/>
              <a:t>eszközök bérlése</a:t>
            </a:r>
            <a:r>
              <a:rPr lang="hu-HU" dirty="0"/>
              <a:t>; eszköz-, terembérlet, és helyszínbérlés; helyi termékek bemutatása;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24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Kötelező és választható, önállóan nem támogatható tevékenységek 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Kötelező:</a:t>
            </a:r>
          </a:p>
          <a:p>
            <a:pPr marL="0" indent="0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Tájékoztatás és nyilvánosság biztosítása (0,5%)</a:t>
            </a:r>
          </a:p>
          <a:p>
            <a:pPr marL="0" indent="0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Választható:</a:t>
            </a:r>
          </a:p>
          <a:p>
            <a:pPr marL="0" indent="0">
              <a:buNone/>
            </a:pP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5601814"/>
              </p:ext>
            </p:extLst>
          </p:nvPr>
        </p:nvGraphicFramePr>
        <p:xfrm>
          <a:off x="3043218" y="3505897"/>
          <a:ext cx="8128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dirty="0" smtClean="0"/>
                        <a:t>Projekt előkészítés (5%)</a:t>
                      </a:r>
                      <a:endParaRPr lang="hu-H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dirty="0" smtClean="0"/>
                        <a:t>Projektmenedzsment (2,5%)</a:t>
                      </a:r>
                      <a:endParaRPr lang="hu-H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71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Kötelező és választható, önállóan nem támogatható tevékenységek 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Kötelező:</a:t>
            </a: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Tájékoztatás és nyilvánosság biztosítása (0,5%)</a:t>
            </a:r>
          </a:p>
          <a:p>
            <a:pPr marL="0" indent="0" algn="just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Választható:</a:t>
            </a:r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/>
          </p:nvPr>
        </p:nvGraphicFramePr>
        <p:xfrm>
          <a:off x="3043218" y="3505897"/>
          <a:ext cx="4064000" cy="1203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64000"/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Marketing</a:t>
                      </a:r>
                      <a:r>
                        <a:rPr lang="hu-H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(20%)</a:t>
                      </a:r>
                      <a:endParaRPr lang="hu-H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Projekt előkészítés (5%)</a:t>
                      </a:r>
                      <a:endParaRPr lang="hu-H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hu-H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Projektmenedzsment (2,5%)</a:t>
                      </a:r>
                      <a:endParaRPr lang="hu-H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552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 támogatható tevékenységek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563757"/>
            <a:ext cx="10515600" cy="4613206"/>
          </a:xfrm>
        </p:spPr>
        <p:txBody>
          <a:bodyPr>
            <a:normAutofit/>
          </a:bodyPr>
          <a:lstStyle/>
          <a:p>
            <a:pPr lvl="0" algn="just"/>
            <a:r>
              <a:rPr lang="hu-HU" dirty="0"/>
              <a:t>Kizárólag egy adott gazdasági társaság érdekeinek és termékeinek bemutatását célzó termékbemutató, valamint politikai célú rendezvény</a:t>
            </a:r>
            <a:r>
              <a:rPr lang="hu-HU" dirty="0" smtClean="0"/>
              <a:t>.</a:t>
            </a:r>
          </a:p>
          <a:p>
            <a:pPr lvl="0" algn="just"/>
            <a:r>
              <a:rPr lang="hu-HU" dirty="0"/>
              <a:t>A felhívás keretében tábor megszervezése</a:t>
            </a:r>
            <a:r>
              <a:rPr lang="hu-HU" dirty="0" smtClean="0"/>
              <a:t>.</a:t>
            </a:r>
          </a:p>
          <a:p>
            <a:pPr lvl="0" algn="just"/>
            <a:r>
              <a:rPr lang="hu-HU" dirty="0"/>
              <a:t>Infrastrukturális fejlesztések.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365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Műszaki és szakmai elvárások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75175"/>
          </a:xfrm>
        </p:spPr>
        <p:txBody>
          <a:bodyPr>
            <a:normAutofit lnSpcReduction="10000"/>
          </a:bodyPr>
          <a:lstStyle/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rendezvény helyszínén minimum 3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különböző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helyi termék stand felállítása szükséges, mely a termékek bemutatására,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népszerűsítésére irányul.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Környezet és egészségtudatossággal kapcsolatos program megjelenése a rendezvényen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Minden korosztálynak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megfelelő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biztosítása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rendezvény, fesztivál, kiállítás, ideje alatt a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szervező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belépési díjat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szedhet, ezt a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résztvevők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számra ingyenesen kell biztosítania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rendezvény, fesztivál programja az adott napon legalább nyolc órában biztosít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programlehetőségeket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vendégek számára (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programterv benyújtása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szükséges).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Mérföldkövek tervezése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projekt megvalósítása során legalább minimum 1 mérföldkövet szükséges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tervezni.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utolsó mérföldkövet a projekt fizikai befejezésének várható időpontjára szükséges megtervezni. (Abban az esetben, ha egyszeri elszámolásra lehetőséget ad a felhívás, a minimális elvárás 1 mérföldkő)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2821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helyi támogatási kérelem benyújtásának feltételei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84242"/>
            <a:ext cx="10515600" cy="494306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Támogatást igénylők köre:</a:t>
            </a: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Helyi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önkormányzat (321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Bevett egyház (551)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Sportegyesület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(521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Egyéb alapítvány (569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Polgárőr egyesület (526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Egyéb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egyesület (529)</a:t>
            </a:r>
          </a:p>
          <a:p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9799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Helyi támogatási kérelem benyújtása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Jelen felhívás keretében a helyi támogatási kérelem benyújtására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2018.02.05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naptól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2019.02.05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napig van lehetőség.</a:t>
            </a: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Ezen időszak alatt az alábbi értékelési határnapokig benyújtásra került projektek kerülnek együttesen elbírálásra:</a:t>
            </a: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2018.03.09.</a:t>
            </a: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2018.04.30.</a:t>
            </a: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2018.07.31.</a:t>
            </a:r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2019.02.05.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01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 </a:t>
            </a:r>
            <a:r>
              <a:rPr lang="hu-H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hiánypótolható</a:t>
            </a:r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dokumentumok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támogatást igénylő átlátható szervezetnek minősül az államháztartásról szóló 2011. évi CXCV. törvény (a továbbiakban: Áht.) 1. § 4.pontja és 50. § (1) bekezdés c) pontja szerint.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támogatást igénylő a területi lehatárolásnak megfelelő területen kíván fejleszteni</a:t>
            </a: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Költségek alátámasztásához szükséges dokumentumok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Ügyfélnyilatkozatok minden egyes a HACS által meghatározott értékelési szemponthoz (ahol releváns)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5922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9849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Hiánypótolható dokumentumok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364974"/>
            <a:ext cx="10515600" cy="4811989"/>
          </a:xfrm>
        </p:spPr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Önkormányzat esetén az érintett önkormányzat képviselő-testületének a fejlesztés megvalósításáról szóló határozatának kivonatát, amely tartalmazza a fejlesztés megnevezését és a fejlesztéssel érintett ingatlan helyrajzi számát;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Nonprofit szervezet esetén a szervezet nyilvántartásba vételét igazoló 30 napnál nem régebbi bírósági kivonatot;</a:t>
            </a: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Jegyzői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igazolás a helyi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esélyegyenlőségi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meglétéről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1636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9849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Hiánypótolható dokumentumok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364974"/>
            <a:ext cx="10515600" cy="4811989"/>
          </a:xfrm>
        </p:spPr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Bevett egyház és annak nyilvántartásba vett belső egyházi jogi személye esetén a nyilvántartásba vételéről szóló igazolást, nyilvántartásba nem vett belső egyházi jogi személy esetén a lelkiismereti és vallásszabadság jogáról, valamint az egyházak, vallásfelekezetek és vallási közösségek jogállásáról szóló 2011. évi CCVI. törvény 16. § (2) bekezdése szerinti igazolást;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62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2913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Támogatási intenzitás 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artalom helye 6"/>
          <p:cNvSpPr>
            <a:spLocks noGrp="1"/>
          </p:cNvSpPr>
          <p:nvPr>
            <p:ph idx="1"/>
          </p:nvPr>
        </p:nvSpPr>
        <p:spPr>
          <a:xfrm>
            <a:off x="838200" y="1387736"/>
            <a:ext cx="10515600" cy="47892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hu-HU" dirty="0" smtClean="0"/>
          </a:p>
          <a:p>
            <a:pPr marL="0" indent="0" algn="just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támogatás maximális mértéke az összes elszámolható költség, </a:t>
            </a:r>
            <a:endParaRPr lang="hu-HU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GFO 321 Helyi önkormányzati költségvetési szervezet esetében, 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 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</a:p>
          <a:p>
            <a:pPr marL="0" indent="0" algn="just">
              <a:buNone/>
            </a:pPr>
            <a:endParaRPr lang="hu-HU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GFO 551, 521, 526, 529, 523, 569 kódú szervezetek esetében 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</a:t>
            </a:r>
            <a:r>
              <a:rPr lang="hu-H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</a:p>
          <a:p>
            <a:pPr marL="0" indent="0" algn="just">
              <a:buNone/>
            </a:pPr>
            <a:endParaRPr lang="hu-HU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9442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Műszaki és szakmai elvárások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támogatást igénylő a támogatási időszak alatt egy alkalommal részesülhet jelen pályázati felhívás keretében támogatásban.</a:t>
            </a: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Meglévő térfigyelő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rendszer fejlesztésére jelen felhívásban meghatározott maximális összeg 50%-a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igénylehető.</a:t>
            </a: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Együttműködési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megállapodás szükséges a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Rendőrkapitánysággal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projekt kivitelezésére, megvalósítására vonatkozóan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Polgárőr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egyesület esetében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együttműködési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megállapodás szükséges a település önkormányzatával a projekt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kivitelezésére, megvalósítására vonatkozóan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61017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4318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Értékelési szempontok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0017189"/>
              </p:ext>
            </p:extLst>
          </p:nvPr>
        </p:nvGraphicFramePr>
        <p:xfrm>
          <a:off x="1616765" y="1179442"/>
          <a:ext cx="9859617" cy="48601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0976"/>
                <a:gridCol w="5904734"/>
                <a:gridCol w="3163907"/>
              </a:tblGrid>
              <a:tr h="238073">
                <a:tc>
                  <a:txBody>
                    <a:bodyPr/>
                    <a:lstStyle/>
                    <a:p>
                      <a:pPr marL="254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Sorszám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Tartalmi értékelési szempont megnevezése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Szempontra adható maximális pontszám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4081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fejlesztés megvalósításának helye a kedvezményezett járások besorolásáról szóló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142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290/2014 (XI. 26.) Korm. rendelet alapján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4081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fejlesztés megvalósításának helye a kedvezményezett települések besorolásáról és a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142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besorolás feltételrendszeréről szóló 105/2015. (VI.23.) Korm. rendelet alapján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4081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Térségben előállított helyi termékre vonatkozóan termelői stand felállítása a helyszínen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142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hu-H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210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Egész napos program biztosítása (több mint 8 óra)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210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 beruházás 3-nál több célcsoportot is érint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4081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Rendezvény gyakorisága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142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Környezettudatosság megjelenése a rendezvényen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4081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pályázó vagy képviselője, munkavállalója a HFS elkészítésében vagy a pályázat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142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beküldése előtt megtartásra került fórumon részt vett.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210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beruházásnak helyt adó település lakosságszáma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4081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Helyi  Fejlesztési  Stratégiában  megfogalmazott  célok  elérést  elősegítő  szakmai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142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szervezet(ek)ben való részvétel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244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Adható pontszám összesen</a:t>
                      </a:r>
                      <a:endParaRPr lang="hu-H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137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075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Munkaszervezet elérhetőségei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2619" y="1371600"/>
            <a:ext cx="11139054" cy="48053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Urbán Gábor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munkaszervezet vezető – 06 20/ 257 0633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/>
              <a:t>						     </a:t>
            </a:r>
            <a:r>
              <a:rPr lang="hu-HU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urbang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@</a:t>
            </a:r>
            <a:r>
              <a:rPr lang="hu-HU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palocok.com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dirty="0"/>
              <a:t/>
            </a:r>
            <a:br>
              <a:rPr lang="hu-HU" dirty="0"/>
            </a:br>
            <a:endParaRPr lang="hu-HU" dirty="0" smtClean="0"/>
          </a:p>
          <a:p>
            <a:pPr marL="0" indent="0">
              <a:buNone/>
            </a:pP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Kiss Angéla Anna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vidékfejlesztési menedzser – 06 20/ 237 4737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		       </a:t>
            </a:r>
            <a:r>
              <a:rPr lang="hu-HU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kissa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@</a:t>
            </a:r>
            <a:r>
              <a:rPr lang="hu-HU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palocok.com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Laczkó-Frenyó Viktória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vidékfejlesztési menedzser – 06 20/ 266 7288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		         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laczkov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@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palocok.com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7865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 algn="ctr">
              <a:buNone/>
            </a:pPr>
            <a:r>
              <a:rPr lang="hu-H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Köszönjük a figyelmet!</a:t>
            </a:r>
            <a:endParaRPr lang="hu-H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54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Műszaki és szakmai elvárások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pályázó vállalja, hogy a projektzárást követően 2 héten belül, legalább 2 oldalas szöveges beszámolót készít 10 db fotóval és azt az Ipoly-menti Palócok Térségfejlesztő Egyesületének megküldi.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támogatásból beszerzett gépet illetve eszközt kizárólag az Ipoly-menti Palócok Térségfejlesztő Egyesületének területén használhatja, üzemeltetheti a fenntartási időszakban.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1995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Műszaki és szakmai elvárások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Monitoring adatszolgáltatás: A megvalósítást követően az üzemeltetési idő alatt minden évben köteles beszámolni az Ipoly-menti Palócok Térségfejlesztő Egyesülete felé, hogy a vállalt kötelezettségek miként teljesültek.</a:t>
            </a:r>
          </a:p>
          <a:p>
            <a:pPr algn="just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Ipoly-menti Palócok Térségfejlesztő Egyesülete illetékességi területén székhellyel, vagy telephellyel rendelkező vállalkozóval valósítja meg az építés jellegű beruházást.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6551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Mérföldkövek tervezése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projekt megvalósítása során legalább minimum 1 mérföldkövet szükséges tervezni, legfeljebb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mérföldkő tervezhető. Az utolsó mérföldkövet a projekt fizikai befejezésének várható időpontjára szükséges megtervezni. (Abban az esetben, ha egyszeri elszámolásra lehetőséget ad a felhívás, a minimális elvárás 1 mérföldkő)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0547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1341</TotalTime>
  <Words>3125</Words>
  <Application>Microsoft Office PowerPoint</Application>
  <PresentationFormat>Szélesvásznú</PresentationFormat>
  <Paragraphs>472</Paragraphs>
  <Slides>62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62</vt:i4>
      </vt:variant>
    </vt:vector>
  </HeadingPairs>
  <TitlesOfParts>
    <vt:vector size="67" baseType="lpstr">
      <vt:lpstr>Arial</vt:lpstr>
      <vt:lpstr>Calibri</vt:lpstr>
      <vt:lpstr>Calibri Light</vt:lpstr>
      <vt:lpstr>Times New Roman</vt:lpstr>
      <vt:lpstr>Office-téma</vt:lpstr>
      <vt:lpstr>Ipoly-menti Palócok Térségfejlesztő Egyesületének szolgáltatásfejlesztésre irányuló pályázati felhívásai</vt:lpstr>
      <vt:lpstr>Településszintű térfigyelő rendszer kiépítése VP6-19.2.1.-47-4-17</vt:lpstr>
      <vt:lpstr>Felhívás célja és rendelkezésre álló forrás</vt:lpstr>
      <vt:lpstr>Önállóan támogatható tevékenységek</vt:lpstr>
      <vt:lpstr>Kötelező és választható, önállóan nem támogatható tevékenységek </vt:lpstr>
      <vt:lpstr>Műszaki és szakmai elvárások</vt:lpstr>
      <vt:lpstr>Műszaki és szakmai elvárások</vt:lpstr>
      <vt:lpstr>Műszaki és szakmai elvárások</vt:lpstr>
      <vt:lpstr>Mérföldkövek tervezése</vt:lpstr>
      <vt:lpstr>A projekt végrehajtására rendelkezésre álló időtartam </vt:lpstr>
      <vt:lpstr>A helyi támogatási kérelem benyújtásának feltételei</vt:lpstr>
      <vt:lpstr>Helyi támogatási kérelem benyújtása</vt:lpstr>
      <vt:lpstr>Nem hiánypótolható dokumentumok</vt:lpstr>
      <vt:lpstr>Hiánypótolható dokumentumok</vt:lpstr>
      <vt:lpstr>Támogatási intenzitás </vt:lpstr>
      <vt:lpstr>Értékelési szempontok</vt:lpstr>
      <vt:lpstr>Településkép megőrzése  VP6-19.2.1.-47-5-17</vt:lpstr>
      <vt:lpstr>Felhívás célja és rendelkezésre álló forrás</vt:lpstr>
      <vt:lpstr>Önállóan támogatható tevékenységek</vt:lpstr>
      <vt:lpstr>Kötelező és választható, önállóan nem támogatható tevékenységek </vt:lpstr>
      <vt:lpstr>Nem támogatható tevékenységek</vt:lpstr>
      <vt:lpstr>Műszaki és szakmai elvárások</vt:lpstr>
      <vt:lpstr>Mérföldkövek tervezése</vt:lpstr>
      <vt:lpstr>A projekt szakmai megvalósításával kapcsolatos egyéb elvárások</vt:lpstr>
      <vt:lpstr>A projekt végrehajtására rendelkezésre álló időtartam </vt:lpstr>
      <vt:lpstr>A helyi támogatási kérelem benyújtásának feltételei</vt:lpstr>
      <vt:lpstr>Helyi támogatási kérelem benyújtása</vt:lpstr>
      <vt:lpstr>Nem hiánypótolható dokumentumok</vt:lpstr>
      <vt:lpstr>Hiánypótolható dokumentumok</vt:lpstr>
      <vt:lpstr>Hiánypótolható dokumentumok</vt:lpstr>
      <vt:lpstr>Hiánypótolható dokumentumok</vt:lpstr>
      <vt:lpstr>Támogatási intenzitás </vt:lpstr>
      <vt:lpstr>Értékelési szempontok</vt:lpstr>
      <vt:lpstr>Hátrányos helyzetű csoportok ismeretének bővítése VP6-19.2.1.-47-6-17</vt:lpstr>
      <vt:lpstr>Felhívás célja és rendelkezésre álló forrás</vt:lpstr>
      <vt:lpstr>Önállóan támogatható tevékenységek</vt:lpstr>
      <vt:lpstr>Kötelező és választható, önállóan nem támogatható tevékenységek </vt:lpstr>
      <vt:lpstr>Nem támogatható tevékenységek</vt:lpstr>
      <vt:lpstr>Műszaki és szakmai elvárások</vt:lpstr>
      <vt:lpstr>Mérföldkövek tervezése</vt:lpstr>
      <vt:lpstr>A helyi támogatási kérelem benyújtásának feltételei</vt:lpstr>
      <vt:lpstr>Helyi támogatási kérelem benyújtása</vt:lpstr>
      <vt:lpstr>Nem hiánypótolható dokumentumok</vt:lpstr>
      <vt:lpstr>Hiánypótolható dokumentumok</vt:lpstr>
      <vt:lpstr>Támogatási intenzitás </vt:lpstr>
      <vt:lpstr>Értékelési szempontok</vt:lpstr>
      <vt:lpstr>Népi hagyományokra, kulturális és természeti értékre épülő rendezvények támogatása VP6-19.2.1.-47-7-17</vt:lpstr>
      <vt:lpstr>Felhívás célja és rendelkezésre álló forrás</vt:lpstr>
      <vt:lpstr>Önállóan támogatható tevékenységek</vt:lpstr>
      <vt:lpstr>Kötelező és választható, önállóan nem támogatható tevékenységek </vt:lpstr>
      <vt:lpstr>Nem támogatható tevékenységek</vt:lpstr>
      <vt:lpstr>Műszaki és szakmai elvárások</vt:lpstr>
      <vt:lpstr>Mérföldkövek tervezése</vt:lpstr>
      <vt:lpstr>A helyi támogatási kérelem benyújtásának feltételei</vt:lpstr>
      <vt:lpstr>Helyi támogatási kérelem benyújtása</vt:lpstr>
      <vt:lpstr>Nem hiánypótolható dokumentumok</vt:lpstr>
      <vt:lpstr>Hiánypótolható dokumentumok</vt:lpstr>
      <vt:lpstr>Hiánypótolható dokumentumok</vt:lpstr>
      <vt:lpstr>Támogatási intenzitás </vt:lpstr>
      <vt:lpstr>Értékelési szempontok</vt:lpstr>
      <vt:lpstr>Munkaszervezet elérhetőségei</vt:lpstr>
      <vt:lpstr>PowerPoint bemutató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Ipoly-menti Palócok Térségfejlesztő Egyesületének gazdaságfejlesztésre irányuló pályázati felhívásai</dc:title>
  <dc:creator>User</dc:creator>
  <cp:lastModifiedBy>User</cp:lastModifiedBy>
  <cp:revision>74</cp:revision>
  <dcterms:created xsi:type="dcterms:W3CDTF">2017-11-12T09:43:30Z</dcterms:created>
  <dcterms:modified xsi:type="dcterms:W3CDTF">2017-12-11T08:57:00Z</dcterms:modified>
</cp:coreProperties>
</file>